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72" r:id="rId1"/>
  </p:sldMasterIdLst>
  <p:notesMasterIdLst>
    <p:notesMasterId r:id="rId13"/>
  </p:notesMasterIdLst>
  <p:sldIdLst>
    <p:sldId id="256" r:id="rId2"/>
    <p:sldId id="304" r:id="rId3"/>
    <p:sldId id="313" r:id="rId4"/>
    <p:sldId id="305" r:id="rId5"/>
    <p:sldId id="306" r:id="rId6"/>
    <p:sldId id="307" r:id="rId7"/>
    <p:sldId id="314" r:id="rId8"/>
    <p:sldId id="311" r:id="rId9"/>
    <p:sldId id="308" r:id="rId10"/>
    <p:sldId id="312" r:id="rId11"/>
    <p:sldId id="309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5261EC-88BA-454A-9243-263E9AAA3B08}" type="datetimeFigureOut">
              <a:rPr lang="it-IT" smtClean="0"/>
              <a:pPr/>
              <a:t>10/05/2017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EE93B-3941-4A3D-9DC0-4C33DD13D3B3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E990C72-FE77-49B2-A40B-B3FE21FF6A5A}" type="datetimeFigureOut">
              <a:rPr lang="it-IT" smtClean="0"/>
              <a:pPr/>
              <a:t>10/05/2017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9AD81F0-BC2E-4416-B5B4-5401247C87B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0C72-FE77-49B2-A40B-B3FE21FF6A5A}" type="datetimeFigureOut">
              <a:rPr lang="it-IT" smtClean="0"/>
              <a:pPr/>
              <a:t>10/05/2017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81F0-BC2E-4416-B5B4-5401247C87B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E990C72-FE77-49B2-A40B-B3FE21FF6A5A}" type="datetimeFigureOut">
              <a:rPr lang="it-IT" smtClean="0"/>
              <a:pPr/>
              <a:t>10/05/2017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9AD81F0-BC2E-4416-B5B4-5401247C87B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0C72-FE77-49B2-A40B-B3FE21FF6A5A}" type="datetimeFigureOut">
              <a:rPr lang="it-IT" smtClean="0"/>
              <a:pPr/>
              <a:t>10/05/2017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9AD81F0-BC2E-4416-B5B4-5401247C87B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Rettango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0C72-FE77-49B2-A40B-B3FE21FF6A5A}" type="datetimeFigureOut">
              <a:rPr lang="it-IT" smtClean="0"/>
              <a:pPr/>
              <a:t>10/05/2017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9AD81F0-BC2E-4416-B5B4-5401247C87B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E990C72-FE77-49B2-A40B-B3FE21FF6A5A}" type="datetimeFigureOut">
              <a:rPr lang="it-IT" smtClean="0"/>
              <a:pPr/>
              <a:t>10/05/2017</a:t>
            </a:fld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9AD81F0-BC2E-4416-B5B4-5401247C87B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E990C72-FE77-49B2-A40B-B3FE21FF6A5A}" type="datetimeFigureOut">
              <a:rPr lang="it-IT" smtClean="0"/>
              <a:pPr/>
              <a:t>10/05/2017</a:t>
            </a:fld>
            <a:endParaRPr lang="it-IT"/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9AD81F0-BC2E-4416-B5B4-5401247C87B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5" name="Segnaposto tes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0C72-FE77-49B2-A40B-B3FE21FF6A5A}" type="datetimeFigureOut">
              <a:rPr lang="it-IT" smtClean="0"/>
              <a:pPr/>
              <a:t>10/05/2017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9AD81F0-BC2E-4416-B5B4-5401247C87B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0C72-FE77-49B2-A40B-B3FE21FF6A5A}" type="datetimeFigureOut">
              <a:rPr lang="it-IT" smtClean="0"/>
              <a:pPr/>
              <a:t>10/05/2017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9AD81F0-BC2E-4416-B5B4-5401247C87B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0C72-FE77-49B2-A40B-B3FE21FF6A5A}" type="datetimeFigureOut">
              <a:rPr lang="it-IT" smtClean="0"/>
              <a:pPr/>
              <a:t>10/05/2017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9AD81F0-BC2E-4416-B5B4-5401247C87B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Rettango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E990C72-FE77-49B2-A40B-B3FE21FF6A5A}" type="datetimeFigureOut">
              <a:rPr lang="it-IT" smtClean="0"/>
              <a:pPr/>
              <a:t>10/05/2017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9AD81F0-BC2E-4416-B5B4-5401247C87B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E990C72-FE77-49B2-A40B-B3FE21FF6A5A}" type="datetimeFigureOut">
              <a:rPr lang="it-IT" smtClean="0"/>
              <a:pPr/>
              <a:t>10/05/2017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9AD81F0-BC2E-4416-B5B4-5401247C87B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3" r:id="rId1"/>
    <p:sldLayoutId id="2147484274" r:id="rId2"/>
    <p:sldLayoutId id="2147484275" r:id="rId3"/>
    <p:sldLayoutId id="2147484276" r:id="rId4"/>
    <p:sldLayoutId id="2147484277" r:id="rId5"/>
    <p:sldLayoutId id="2147484278" r:id="rId6"/>
    <p:sldLayoutId id="2147484279" r:id="rId7"/>
    <p:sldLayoutId id="2147484280" r:id="rId8"/>
    <p:sldLayoutId id="2147484281" r:id="rId9"/>
    <p:sldLayoutId id="2147484282" r:id="rId10"/>
    <p:sldLayoutId id="21474842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81000" y="2852936"/>
            <a:ext cx="8458200" cy="2520280"/>
          </a:xfrm>
        </p:spPr>
        <p:txBody>
          <a:bodyPr>
            <a:normAutofit/>
          </a:bodyPr>
          <a:lstStyle/>
          <a:p>
            <a:pPr algn="r"/>
            <a:r>
              <a:rPr lang="it-IT" sz="6000" dirty="0" smtClean="0"/>
              <a:t>Riconciliare in Cristo </a:t>
            </a:r>
            <a:br>
              <a:rPr lang="it-IT" sz="6000" dirty="0" smtClean="0"/>
            </a:br>
            <a:r>
              <a:rPr lang="it-IT" sz="6000" dirty="0" smtClean="0"/>
              <a:t>le ferite del mondo</a:t>
            </a:r>
            <a:endParaRPr lang="it-IT" sz="6000" dirty="0"/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251520" y="4149080"/>
            <a:ext cx="8458200" cy="252028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j-ea"/>
                <a:cs typeface="+mj-cs"/>
              </a:rPr>
              <a:t>Villa </a:t>
            </a:r>
            <a:r>
              <a:rPr kumimoji="0" lang="it-IT" sz="28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ea typeface="+mj-ea"/>
                <a:cs typeface="+mj-cs"/>
              </a:rPr>
              <a:t>Grugana</a:t>
            </a: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j-ea"/>
                <a:cs typeface="+mj-cs"/>
              </a:rPr>
              <a:t>, 12 marzo 2017</a:t>
            </a:r>
            <a:endParaRPr kumimoji="0" lang="it-IT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j-ea"/>
              <a:cs typeface="+mj-cs"/>
            </a:endParaRPr>
          </a:p>
        </p:txBody>
      </p:sp>
      <p:pic>
        <p:nvPicPr>
          <p:cNvPr id="37890" name="Picture 2" descr="Immagine correlata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468560" y="0"/>
            <a:ext cx="9818657" cy="6957392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49000"/>
              </a:srgbClr>
            </a:outerShdw>
          </a:effectLst>
        </p:spPr>
      </p:pic>
      <p:sp>
        <p:nvSpPr>
          <p:cNvPr id="5" name="Titolo 2"/>
          <p:cNvSpPr txBox="1">
            <a:spLocks/>
          </p:cNvSpPr>
          <p:nvPr/>
        </p:nvSpPr>
        <p:spPr>
          <a:xfrm>
            <a:off x="3491880" y="332656"/>
            <a:ext cx="5652120" cy="280831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8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dobe Garamond Pro Bold" pitchFamily="18" charset="0"/>
                <a:ea typeface="+mj-ea"/>
                <a:cs typeface="+mj-cs"/>
              </a:rPr>
              <a:t>Monza si interroga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8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dobe Garamond Pro Bold" pitchFamily="18" charset="0"/>
                <a:ea typeface="+mj-ea"/>
                <a:cs typeface="+mj-cs"/>
              </a:rPr>
              <a:t>dopo la visita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800" b="1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dobe Garamond Pro Bold" pitchFamily="18" charset="0"/>
              </a:rPr>
              <a:t>di</a:t>
            </a:r>
            <a:r>
              <a:rPr lang="es-ES" sz="4800" dirty="0" smtClean="0">
                <a:latin typeface="Adobe Garamond Pro Bold" pitchFamily="18" charset="0"/>
              </a:rPr>
              <a:t> </a:t>
            </a:r>
            <a:r>
              <a:rPr lang="es-ES" sz="4800" b="1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dobe Garamond Pro Bold" pitchFamily="18" charset="0"/>
              </a:rPr>
              <a:t>Francesco</a:t>
            </a:r>
            <a:endParaRPr lang="it-IT" sz="4800" b="1" dirty="0" smtClean="0"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Adobe Garamond Pro Bold" pitchFamily="18" charset="0"/>
            </a:endParaRP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650304" y="4301480"/>
            <a:ext cx="8458200" cy="252028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b="1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p. Giuseppe Riggio SJ, </a:t>
            </a:r>
            <a:r>
              <a:rPr lang="es-ES" b="1" i="1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Aggiornamenti Sociali</a:t>
            </a:r>
            <a:endParaRPr lang="it-IT" b="1" dirty="0" smtClean="0"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="1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Monza, 11 maggio 2017</a:t>
            </a:r>
            <a:endParaRPr lang="it-IT" b="1" dirty="0"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Educare i giovani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12648" y="1728192"/>
            <a:ext cx="7487744" cy="53732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3600" dirty="0" smtClean="0"/>
              <a:t>«Io consiglierei un’educazione basata sul </a:t>
            </a:r>
            <a:r>
              <a:rPr lang="it-IT" sz="3600" dirty="0" err="1" smtClean="0"/>
              <a:t>pensare-sentire-fare</a:t>
            </a:r>
            <a:r>
              <a:rPr lang="it-IT" sz="3600" dirty="0" smtClean="0"/>
              <a:t>, cioè un’educazione </a:t>
            </a:r>
            <a:br>
              <a:rPr lang="it-IT" sz="3600" dirty="0" smtClean="0"/>
            </a:br>
            <a:r>
              <a:rPr lang="it-IT" sz="3600" dirty="0" smtClean="0"/>
              <a:t>con l’intelletto, </a:t>
            </a:r>
            <a:br>
              <a:rPr lang="it-IT" sz="3600" dirty="0" smtClean="0"/>
            </a:br>
            <a:r>
              <a:rPr lang="it-IT" sz="3600" dirty="0" smtClean="0"/>
              <a:t>con il cuore </a:t>
            </a:r>
            <a:br>
              <a:rPr lang="it-IT" sz="3600" dirty="0" smtClean="0"/>
            </a:br>
            <a:r>
              <a:rPr lang="it-IT" sz="3600" dirty="0" smtClean="0"/>
              <a:t>e con le mani, </a:t>
            </a:r>
            <a:br>
              <a:rPr lang="it-IT" sz="3600" dirty="0" smtClean="0"/>
            </a:br>
            <a:r>
              <a:rPr lang="it-IT" sz="3600" dirty="0" smtClean="0"/>
              <a:t>i tre linguaggi». </a:t>
            </a:r>
          </a:p>
        </p:txBody>
      </p:sp>
      <p:pic>
        <p:nvPicPr>
          <p:cNvPr id="57346" name="Picture 2" descr="Risultati immagini per papa francesco milano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964431" y="3212976"/>
            <a:ext cx="5504113" cy="30689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Le domande della messa a Monza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12648" y="1944216"/>
            <a:ext cx="7847784" cy="53732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3600" dirty="0" smtClean="0"/>
              <a:t>«Ci farà bene domandarci: </a:t>
            </a:r>
            <a:endParaRPr lang="it-IT" sz="3600" dirty="0" smtClean="0"/>
          </a:p>
          <a:p>
            <a:pPr marL="0" indent="0">
              <a:buNone/>
            </a:pPr>
            <a:r>
              <a:rPr lang="it-IT" sz="3600" dirty="0" smtClean="0"/>
              <a:t>come </a:t>
            </a:r>
            <a:r>
              <a:rPr lang="it-IT" sz="3600" dirty="0" smtClean="0"/>
              <a:t>è possibile vivere la gioia del Vangelo oggi all’interno delle nostre città? </a:t>
            </a:r>
          </a:p>
          <a:p>
            <a:pPr marL="0" indent="0">
              <a:buNone/>
            </a:pPr>
            <a:r>
              <a:rPr lang="it-IT" sz="3600" dirty="0" smtClean="0"/>
              <a:t>È possibile la speranza cristiana in questa situazione, qui e ora?»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Come leggere i numeri?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67544" y="1885528"/>
            <a:ext cx="5255496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4000" dirty="0" smtClean="0"/>
              <a:t>	«Io ho paura delle statistiche, perché ci ingannano, tante volte. Ci dicono la verità da una parte, ma dopo subentra l’illusione e ci portano all’inganno». </a:t>
            </a:r>
            <a:endParaRPr lang="it-IT" sz="4000" dirty="0"/>
          </a:p>
        </p:txBody>
      </p:sp>
      <p:pic>
        <p:nvPicPr>
          <p:cNvPr id="44034" name="Picture 2" descr="Risultati immagini per papa francesco milano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796136" y="1628800"/>
            <a:ext cx="7557021" cy="50330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Impastarsi con la città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5255496" cy="449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3600" dirty="0" smtClean="0"/>
              <a:t>Passare «da un soggetto cristiano il cui sguardo è “dal di sopra” della città, dandole forma, a un soggetto immerso nel crogiolo dell’ibridazione culturale ed esposto alle sue influenze e al suo impatto» (</a:t>
            </a:r>
            <a:r>
              <a:rPr lang="it-IT" sz="3600" i="1" dirty="0" smtClean="0"/>
              <a:t>Dio nella città</a:t>
            </a:r>
            <a:r>
              <a:rPr lang="it-IT" sz="3600" dirty="0" smtClean="0"/>
              <a:t>)</a:t>
            </a:r>
            <a:endParaRPr lang="it-IT" sz="3600" dirty="0"/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292081" y="2708920"/>
            <a:ext cx="3954438" cy="3096344"/>
          </a:xfrm>
          <a:prstGeom prst="rect">
            <a:avLst/>
          </a:prstGeom>
          <a:noFill/>
        </p:spPr>
      </p:pic>
      <p:pic>
        <p:nvPicPr>
          <p:cNvPr id="1028" name="Picture 4" descr="Image result for passeggio a monza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220072" y="2636912"/>
            <a:ext cx="4395255" cy="32834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Confrontarsi con la realtà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12648" y="1813520"/>
            <a:ext cx="8351840" cy="449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3600" dirty="0" smtClean="0"/>
              <a:t>«</a:t>
            </a:r>
            <a:r>
              <a:rPr lang="it-IT" sz="3600" dirty="0" smtClean="0"/>
              <a:t>Non dobbiamo temere le sfide. Quante volte si sentono delle lamentele: “Ah, quest’epoca, ci sono tante sfide, e siamo </a:t>
            </a:r>
            <a:r>
              <a:rPr lang="it-IT" sz="3600" dirty="0" err="1" smtClean="0"/>
              <a:t>tristi…</a:t>
            </a:r>
            <a:r>
              <a:rPr lang="it-IT" sz="3600" dirty="0" smtClean="0"/>
              <a:t>”. No. Non avere timore. Le sfide si devono prendere come il bue, per le corna. Non temere le sfide. Ed è bene che ci siano, le sfide. È bene, perché ci fanno crescere». </a:t>
            </a:r>
            <a:endParaRPr lang="it-IT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Una città che “imbianca”...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374904" y="1628800"/>
            <a:ext cx="5021632" cy="51845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3600" dirty="0" smtClean="0"/>
              <a:t>«I nonni hanno la saggezza della vita».</a:t>
            </a:r>
          </a:p>
          <a:p>
            <a:pPr marL="0" indent="0">
              <a:buNone/>
            </a:pPr>
            <a:r>
              <a:rPr lang="it-IT" sz="3600" dirty="0" smtClean="0"/>
              <a:t>«Parlate con i nonni. Parlate, fate tutte le domande che volete. Ascoltate i nonni. È importante, in questo tempo, parlare con i nonni». </a:t>
            </a:r>
          </a:p>
        </p:txBody>
      </p:sp>
      <p:pic>
        <p:nvPicPr>
          <p:cNvPr id="41986" name="Picture 2" descr="Risultati immagini per papa francesco case bianche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1981572" y="2015454"/>
            <a:ext cx="5905500" cy="3933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Immagine correlata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059832" y="2999871"/>
            <a:ext cx="6480720" cy="4317561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...diviene sempre più “multi”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12648" y="1772816"/>
            <a:ext cx="8135816" cy="53732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3600" dirty="0" smtClean="0"/>
              <a:t>«La Tradizione ecclesiale ha una grande esperienza di come “gestire” il molteplice</a:t>
            </a:r>
            <a:br>
              <a:rPr lang="it-IT" sz="3600" dirty="0" smtClean="0"/>
            </a:br>
            <a:r>
              <a:rPr lang="it-IT" sz="3600" dirty="0" smtClean="0"/>
              <a:t>all’interno </a:t>
            </a:r>
            <a:br>
              <a:rPr lang="it-IT" sz="3600" dirty="0" smtClean="0"/>
            </a:br>
            <a:r>
              <a:rPr lang="it-IT" sz="3600" dirty="0" smtClean="0"/>
              <a:t>della sua </a:t>
            </a:r>
            <a:br>
              <a:rPr lang="it-IT" sz="3600" dirty="0" smtClean="0"/>
            </a:br>
            <a:r>
              <a:rPr lang="it-IT" sz="3600" dirty="0" smtClean="0"/>
              <a:t>storia e </a:t>
            </a:r>
            <a:br>
              <a:rPr lang="it-IT" sz="3600" dirty="0" smtClean="0"/>
            </a:br>
            <a:r>
              <a:rPr lang="it-IT" sz="3600" dirty="0" smtClean="0"/>
              <a:t>della sua </a:t>
            </a:r>
            <a:br>
              <a:rPr lang="it-IT" sz="3600" dirty="0" smtClean="0"/>
            </a:br>
            <a:r>
              <a:rPr lang="it-IT" sz="3600" dirty="0" smtClean="0"/>
              <a:t>vita».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Unità nelle differenze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12648" y="1872208"/>
            <a:ext cx="8351840" cy="53732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3600" dirty="0" smtClean="0"/>
              <a:t>«Quante volte abbiamo confuso unità con uniformità? E non è lo stesso. O quante volte abbiamo confuso pluralità con pluralismo? E non è lo stesso. L’uniformità e il pluralismo non sono dello spirito buono: non vengono dallo Spirito Santo»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...è sempre di corsa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12648" y="1656184"/>
            <a:ext cx="8531352" cy="53732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3600" dirty="0" smtClean="0"/>
              <a:t>«Il ritmo vertiginoso a cui siamo sottoposti sembrerebbe rubarci la speranza e la gioia. […] quando tutto si accelera per costruire – in teoria – una società migliore, alla fine non si ha tempo per niente e per nessuno. Perdiamo il tempo per la famiglia, il tempo per la comunità, perdiamo il tempo per l’amicizia, per la solidarietà e per la memoria».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mtClean="0"/>
              <a:t>Discernere </a:t>
            </a:r>
            <a:r>
              <a:rPr lang="es-ES" dirty="0" smtClean="0"/>
              <a:t>e ad aiutare a farlo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12648" y="1700808"/>
            <a:ext cx="8351840" cy="53732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3600" dirty="0" smtClean="0"/>
              <a:t>«La cultura dell’abbondanza a cui siamo sottoposti offre un orizzonte di tante possibilità, presentandole tutte come valide e buone. I nostri giovani sono esposti a uno zapping continuo. Ci piaccia o no, è il mondo in cui sono inseriti ed è nostro dovere aiutarli ad attraversare questo mondo. Perciò ritengo che sia bene insegnare loro a discernere».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na">
  <a:themeElements>
    <a:clrScheme name="Lun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Lun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Lun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871</TotalTime>
  <Words>471</Words>
  <Application>Microsoft Office PowerPoint</Application>
  <PresentationFormat>Presentazione su schermo (4:3)</PresentationFormat>
  <Paragraphs>30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Luna</vt:lpstr>
      <vt:lpstr>Riconciliare in Cristo  le ferite del mondo</vt:lpstr>
      <vt:lpstr>Come leggere i numeri? </vt:lpstr>
      <vt:lpstr>Impastarsi con la città</vt:lpstr>
      <vt:lpstr>Confrontarsi con la realtà</vt:lpstr>
      <vt:lpstr>Una città che “imbianca”...</vt:lpstr>
      <vt:lpstr>...diviene sempre più “multi”</vt:lpstr>
      <vt:lpstr>Unità nelle differenze</vt:lpstr>
      <vt:lpstr>...è sempre di corsa</vt:lpstr>
      <vt:lpstr>Discernere e ad aiutare a farlo</vt:lpstr>
      <vt:lpstr>Educare i giovani</vt:lpstr>
      <vt:lpstr>Le domande della messa a Monza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Bibbia e  la Pittura  nel rinascimento</dc:title>
  <dc:creator>Giuseppe Riggio</dc:creator>
  <cp:lastModifiedBy>Giuseppe Riggio</cp:lastModifiedBy>
  <cp:revision>81</cp:revision>
  <dcterms:created xsi:type="dcterms:W3CDTF">2017-02-25T10:32:56Z</dcterms:created>
  <dcterms:modified xsi:type="dcterms:W3CDTF">2017-05-10T17:58:20Z</dcterms:modified>
</cp:coreProperties>
</file>